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3758E-5278-481C-BB18-C6E085CAD336}" type="datetimeFigureOut">
              <a:rPr lang="fa-IR" smtClean="0"/>
              <a:t>1440/11/08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EF5E3-B82C-4D42-A1AD-778CDEB310F7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3758E-5278-481C-BB18-C6E085CAD336}" type="datetimeFigureOut">
              <a:rPr lang="fa-IR" smtClean="0"/>
              <a:t>1440/11/08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EF5E3-B82C-4D42-A1AD-778CDEB310F7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3758E-5278-481C-BB18-C6E085CAD336}" type="datetimeFigureOut">
              <a:rPr lang="fa-IR" smtClean="0"/>
              <a:t>1440/11/08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EF5E3-B82C-4D42-A1AD-778CDEB310F7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3758E-5278-481C-BB18-C6E085CAD336}" type="datetimeFigureOut">
              <a:rPr lang="fa-IR" smtClean="0"/>
              <a:t>1440/11/08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EF5E3-B82C-4D42-A1AD-778CDEB310F7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3758E-5278-481C-BB18-C6E085CAD336}" type="datetimeFigureOut">
              <a:rPr lang="fa-IR" smtClean="0"/>
              <a:t>1440/11/08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EF5E3-B82C-4D42-A1AD-778CDEB310F7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3758E-5278-481C-BB18-C6E085CAD336}" type="datetimeFigureOut">
              <a:rPr lang="fa-IR" smtClean="0"/>
              <a:t>1440/11/08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EF5E3-B82C-4D42-A1AD-778CDEB310F7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3758E-5278-481C-BB18-C6E085CAD336}" type="datetimeFigureOut">
              <a:rPr lang="fa-IR" smtClean="0"/>
              <a:t>1440/11/08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EF5E3-B82C-4D42-A1AD-778CDEB310F7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3758E-5278-481C-BB18-C6E085CAD336}" type="datetimeFigureOut">
              <a:rPr lang="fa-IR" smtClean="0"/>
              <a:t>1440/11/08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EF5E3-B82C-4D42-A1AD-778CDEB310F7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3758E-5278-481C-BB18-C6E085CAD336}" type="datetimeFigureOut">
              <a:rPr lang="fa-IR" smtClean="0"/>
              <a:t>1440/11/08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EF5E3-B82C-4D42-A1AD-778CDEB310F7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3758E-5278-481C-BB18-C6E085CAD336}" type="datetimeFigureOut">
              <a:rPr lang="fa-IR" smtClean="0"/>
              <a:t>1440/11/08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EF5E3-B82C-4D42-A1AD-778CDEB310F7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3758E-5278-481C-BB18-C6E085CAD336}" type="datetimeFigureOut">
              <a:rPr lang="fa-IR" smtClean="0"/>
              <a:t>1440/11/08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EF5E3-B82C-4D42-A1AD-778CDEB310F7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3758E-5278-481C-BB18-C6E085CAD336}" type="datetimeFigureOut">
              <a:rPr lang="fa-IR" smtClean="0"/>
              <a:t>1440/11/08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EF5E3-B82C-4D42-A1AD-778CDEB310F7}" type="slidenum">
              <a:rPr lang="fa-IR" smtClean="0"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8134672" cy="5688632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>
                <a:solidFill>
                  <a:srgbClr val="FF0000"/>
                </a:solidFill>
              </a:rPr>
              <a:t>1-</a:t>
            </a:r>
            <a:r>
              <a:rPr lang="en-US" sz="2800" dirty="0" smtClean="0"/>
              <a:t>Max </a:t>
            </a:r>
            <a:r>
              <a:rPr lang="en-US" sz="2800" dirty="0"/>
              <a:t>had better be careful. If he’s late for work again, he might …………………. His job.</a:t>
            </a:r>
            <a:br>
              <a:rPr lang="en-US" sz="2800" dirty="0"/>
            </a:br>
            <a:r>
              <a:rPr lang="en-US" sz="2800" dirty="0" smtClean="0">
                <a:solidFill>
                  <a:srgbClr val="FF0000"/>
                </a:solidFill>
              </a:rPr>
              <a:t>2-</a:t>
            </a:r>
            <a:r>
              <a:rPr lang="en-US" sz="2800" dirty="0" smtClean="0"/>
              <a:t>I’ve </a:t>
            </a:r>
            <a:r>
              <a:rPr lang="en-US" sz="2800" dirty="0"/>
              <a:t>been ………………. for a job for 3 months, but I haven’t had much success so far.</a:t>
            </a:r>
            <a:br>
              <a:rPr lang="en-US" sz="2800" dirty="0"/>
            </a:br>
            <a:r>
              <a:rPr lang="en-US" sz="2800" dirty="0" smtClean="0">
                <a:solidFill>
                  <a:srgbClr val="FF0000"/>
                </a:solidFill>
              </a:rPr>
              <a:t>3-</a:t>
            </a:r>
            <a:r>
              <a:rPr lang="en-US" sz="2800" dirty="0" smtClean="0"/>
              <a:t>I’ve </a:t>
            </a:r>
            <a:r>
              <a:rPr lang="en-US" sz="2800" dirty="0"/>
              <a:t>…………………. for a job with a company in </a:t>
            </a:r>
            <a:r>
              <a:rPr lang="en-US" sz="2800" dirty="0" smtClean="0"/>
              <a:t>Berlin.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>
                <a:solidFill>
                  <a:srgbClr val="FF0000"/>
                </a:solidFill>
              </a:rPr>
              <a:t>4-</a:t>
            </a:r>
            <a:r>
              <a:rPr lang="en-US" sz="2800" dirty="0" smtClean="0"/>
              <a:t>Brian </a:t>
            </a:r>
            <a:r>
              <a:rPr lang="en-US" sz="2800" dirty="0"/>
              <a:t>left after only a week. He never manages to ………………… down a job for long.</a:t>
            </a:r>
            <a:br>
              <a:rPr lang="en-US" sz="2800" dirty="0"/>
            </a:br>
            <a:r>
              <a:rPr lang="en-US" sz="2800" dirty="0" smtClean="0">
                <a:solidFill>
                  <a:srgbClr val="FF0000"/>
                </a:solidFill>
              </a:rPr>
              <a:t>5-</a:t>
            </a:r>
            <a:r>
              <a:rPr lang="en-US" sz="2800" dirty="0" smtClean="0"/>
              <a:t>I </a:t>
            </a:r>
            <a:r>
              <a:rPr lang="en-US" sz="2800" dirty="0"/>
              <a:t>finally …………………. a temporary job, washing dishes in a </a:t>
            </a:r>
            <a:r>
              <a:rPr lang="fa-IR" sz="2800" dirty="0" smtClean="0"/>
              <a:t/>
            </a:r>
            <a:br>
              <a:rPr lang="fa-IR" sz="2800" dirty="0" smtClean="0"/>
            </a:br>
            <a:r>
              <a:rPr lang="en-US" sz="2800" dirty="0" smtClean="0"/>
              <a:t>hotel</a:t>
            </a:r>
            <a:r>
              <a:rPr lang="en-US" sz="2800" dirty="0"/>
              <a:t>, but it’s only for a month.</a:t>
            </a:r>
            <a:br>
              <a:rPr lang="en-US" sz="2800" dirty="0"/>
            </a:br>
            <a:endParaRPr lang="fa-IR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Z:\Mr. Fathi\5727909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548680"/>
            <a:ext cx="7128792" cy="55340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5530626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chemeClr val="accent3">
                    <a:lumMod val="50000"/>
                  </a:schemeClr>
                </a:solidFill>
              </a:rPr>
              <a:t>What makes these jobs different?</a:t>
            </a:r>
            <a:br>
              <a:rPr lang="en-US" sz="48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sz="4800" dirty="0" smtClean="0">
                <a:solidFill>
                  <a:schemeClr val="accent3">
                    <a:lumMod val="50000"/>
                  </a:schemeClr>
                </a:solidFill>
              </a:rPr>
              <a:t>What do they have in common?</a:t>
            </a:r>
            <a:br>
              <a:rPr lang="en-US" sz="48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sz="4800" dirty="0" smtClean="0">
                <a:solidFill>
                  <a:schemeClr val="accent3">
                    <a:lumMod val="50000"/>
                  </a:schemeClr>
                </a:solidFill>
              </a:rPr>
              <a:t>Are these jobs satisfying? Why?</a:t>
            </a:r>
            <a:endParaRPr lang="fa-IR" sz="48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5674642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0070C0"/>
                </a:solidFill>
              </a:rPr>
              <a:t>If I were a doctor,…</a:t>
            </a:r>
            <a:br>
              <a:rPr lang="en-US" sz="5400" dirty="0" smtClean="0">
                <a:solidFill>
                  <a:srgbClr val="0070C0"/>
                </a:solidFill>
              </a:rPr>
            </a:br>
            <a:r>
              <a:rPr lang="en-US" sz="5400" dirty="0" smtClean="0">
                <a:solidFill>
                  <a:srgbClr val="0070C0"/>
                </a:solidFill>
              </a:rPr>
              <a:t>If I had more free time,…</a:t>
            </a:r>
            <a:br>
              <a:rPr lang="en-US" sz="5400" dirty="0" smtClean="0">
                <a:solidFill>
                  <a:srgbClr val="0070C0"/>
                </a:solidFill>
              </a:rPr>
            </a:br>
            <a:r>
              <a:rPr lang="en-US" sz="5400" dirty="0" smtClean="0">
                <a:solidFill>
                  <a:srgbClr val="0070C0"/>
                </a:solidFill>
              </a:rPr>
              <a:t>If I liked my job,…</a:t>
            </a:r>
            <a:r>
              <a:rPr lang="en-US" dirty="0" smtClean="0"/>
              <a:t/>
            </a:r>
            <a:br>
              <a:rPr lang="en-US" dirty="0" smtClean="0"/>
            </a:br>
            <a:endParaRPr lang="fa-I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553062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If+ Simple past+, sub+ would+ base verb</a:t>
            </a:r>
            <a:r>
              <a:rPr lang="en-US" sz="3600" dirty="0" smtClean="0"/>
              <a:t> </a:t>
            </a:r>
            <a:br>
              <a:rPr lang="en-US" sz="3600" dirty="0" smtClean="0"/>
            </a:br>
            <a:r>
              <a:rPr lang="en-US" sz="3600" dirty="0" smtClean="0"/>
              <a:t>i</a:t>
            </a:r>
            <a:r>
              <a:rPr lang="en-US" sz="3600" dirty="0" smtClean="0"/>
              <a:t>f+ +Simple past</a:t>
            </a:r>
            <a:r>
              <a:rPr lang="fa-IR" sz="3600" dirty="0" smtClean="0"/>
              <a:t> </a:t>
            </a:r>
            <a:r>
              <a:rPr lang="en-US" sz="3600" dirty="0" smtClean="0"/>
              <a:t>sub+ would+ base verb</a:t>
            </a:r>
            <a:endParaRPr lang="fa-IR" sz="4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5962674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rgbClr val="C00000"/>
                </a:solidFill>
              </a:rPr>
              <a:t>The if clause is not currently correct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and it is quite impossible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the would clause is the result of if clause</a:t>
            </a:r>
            <a:endParaRPr lang="fa-IR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5242594"/>
          </a:xfrm>
        </p:spPr>
        <p:txBody>
          <a:bodyPr>
            <a:normAutofit/>
          </a:bodyPr>
          <a:lstStyle/>
          <a:p>
            <a:r>
              <a:rPr lang="en-US" dirty="0" smtClean="0"/>
              <a:t>What if you didn’t need the </a:t>
            </a:r>
            <a:r>
              <a:rPr lang="fa-IR" dirty="0" smtClean="0"/>
              <a:t> </a:t>
            </a:r>
            <a:r>
              <a:rPr lang="en-US" dirty="0" smtClean="0"/>
              <a:t>money? why?</a:t>
            </a:r>
            <a:br>
              <a:rPr lang="en-US" dirty="0" smtClean="0"/>
            </a:br>
            <a:r>
              <a:rPr lang="en-US" dirty="0" smtClean="0"/>
              <a:t>What if you got fired?</a:t>
            </a:r>
            <a:br>
              <a:rPr lang="en-US" dirty="0" smtClean="0"/>
            </a:br>
            <a:r>
              <a:rPr lang="en-US" dirty="0" smtClean="0"/>
              <a:t>What if you hated your job? </a:t>
            </a:r>
            <a:endParaRPr lang="fa-I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00B050"/>
                </a:solidFill>
              </a:rPr>
              <a:t>I’d recommend you quit your job.</a:t>
            </a:r>
          </a:p>
          <a:p>
            <a:pPr algn="l"/>
            <a:r>
              <a:rPr lang="en-US" dirty="0" smtClean="0">
                <a:solidFill>
                  <a:srgbClr val="00B050"/>
                </a:solidFill>
              </a:rPr>
              <a:t>If I were you, I’d work more hours.</a:t>
            </a:r>
          </a:p>
          <a:p>
            <a:pPr algn="l"/>
            <a:r>
              <a:rPr lang="en-US" dirty="0" smtClean="0">
                <a:solidFill>
                  <a:srgbClr val="00B050"/>
                </a:solidFill>
              </a:rPr>
              <a:t>You’d better try to talk to your manager.</a:t>
            </a:r>
          </a:p>
          <a:p>
            <a:pPr algn="l"/>
            <a:r>
              <a:rPr lang="en-US" dirty="0" smtClean="0">
                <a:solidFill>
                  <a:srgbClr val="00B050"/>
                </a:solidFill>
              </a:rPr>
              <a:t>You may want to consider applying for a new job.</a:t>
            </a:r>
            <a:endParaRPr lang="fa-IR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rgbClr val="C00000"/>
                </a:solidFill>
              </a:rPr>
              <a:t>It doesn’t make sense</a:t>
            </a:r>
          </a:p>
          <a:p>
            <a:pPr algn="l"/>
            <a:r>
              <a:rPr lang="en-US" sz="3600" dirty="0" smtClean="0">
                <a:solidFill>
                  <a:srgbClr val="C00000"/>
                </a:solidFill>
              </a:rPr>
              <a:t>It sounds perfect</a:t>
            </a:r>
          </a:p>
          <a:p>
            <a:pPr algn="l"/>
            <a:r>
              <a:rPr lang="en-US" sz="3600" dirty="0" smtClean="0">
                <a:solidFill>
                  <a:srgbClr val="C00000"/>
                </a:solidFill>
              </a:rPr>
              <a:t>I don’t think that’s the best thing to do</a:t>
            </a:r>
          </a:p>
          <a:p>
            <a:pPr algn="l"/>
            <a:r>
              <a:rPr lang="en-US" sz="3600" dirty="0" smtClean="0">
                <a:solidFill>
                  <a:srgbClr val="C00000"/>
                </a:solidFill>
              </a:rPr>
              <a:t>It is kind of a spiritual suicide </a:t>
            </a:r>
            <a:endParaRPr lang="fa-IR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5890666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rgbClr val="0070C0"/>
                </a:solidFill>
              </a:rPr>
              <a:t>l</a:t>
            </a:r>
            <a:r>
              <a:rPr lang="en-US" sz="6000" dirty="0" smtClean="0">
                <a:solidFill>
                  <a:srgbClr val="0070C0"/>
                </a:solidFill>
              </a:rPr>
              <a:t>ose your job </a:t>
            </a:r>
            <a:br>
              <a:rPr lang="en-US" sz="6000" dirty="0" smtClean="0">
                <a:solidFill>
                  <a:srgbClr val="0070C0"/>
                </a:solidFill>
              </a:rPr>
            </a:br>
            <a:r>
              <a:rPr lang="en-US" sz="6000" dirty="0" smtClean="0">
                <a:solidFill>
                  <a:srgbClr val="0070C0"/>
                </a:solidFill>
              </a:rPr>
              <a:t>look for a job</a:t>
            </a:r>
            <a:br>
              <a:rPr lang="en-US" sz="6000" dirty="0" smtClean="0">
                <a:solidFill>
                  <a:srgbClr val="0070C0"/>
                </a:solidFill>
              </a:rPr>
            </a:br>
            <a:r>
              <a:rPr lang="en-US" sz="6000" dirty="0" smtClean="0">
                <a:solidFill>
                  <a:srgbClr val="0070C0"/>
                </a:solidFill>
              </a:rPr>
              <a:t> apply for a job</a:t>
            </a:r>
            <a:br>
              <a:rPr lang="en-US" sz="6000" dirty="0" smtClean="0">
                <a:solidFill>
                  <a:srgbClr val="0070C0"/>
                </a:solidFill>
              </a:rPr>
            </a:br>
            <a:r>
              <a:rPr lang="en-US" sz="6000" dirty="0" smtClean="0">
                <a:solidFill>
                  <a:srgbClr val="0070C0"/>
                </a:solidFill>
              </a:rPr>
              <a:t> hold down a job</a:t>
            </a:r>
            <a:br>
              <a:rPr lang="en-US" sz="6000" dirty="0" smtClean="0">
                <a:solidFill>
                  <a:srgbClr val="0070C0"/>
                </a:solidFill>
              </a:rPr>
            </a:br>
            <a:r>
              <a:rPr lang="en-US" sz="6000" dirty="0" smtClean="0">
                <a:solidFill>
                  <a:srgbClr val="0070C0"/>
                </a:solidFill>
              </a:rPr>
              <a:t> get a job</a:t>
            </a:r>
            <a:endParaRPr lang="fa-IR" sz="6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6250706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rgbClr val="0070C0"/>
                </a:solidFill>
              </a:rPr>
              <a:t>1-</a:t>
            </a:r>
            <a:r>
              <a:rPr lang="en-US" sz="3200" dirty="0" smtClean="0"/>
              <a:t>I don’t think doctors are paid enough for doing such a </a:t>
            </a:r>
            <a:r>
              <a:rPr lang="en-US" sz="3200" dirty="0" smtClean="0">
                <a:solidFill>
                  <a:srgbClr val="FF0000"/>
                </a:solidFill>
              </a:rPr>
              <a:t>high / responsible job</a:t>
            </a:r>
            <a:r>
              <a:rPr lang="en-US" sz="3200" dirty="0" smtClean="0"/>
              <a:t>.</a:t>
            </a:r>
            <a:br>
              <a:rPr lang="en-US" sz="3200" dirty="0" smtClean="0"/>
            </a:br>
            <a:r>
              <a:rPr lang="en-US" sz="3200" dirty="0" smtClean="0">
                <a:solidFill>
                  <a:srgbClr val="0070C0"/>
                </a:solidFill>
              </a:rPr>
              <a:t>2-</a:t>
            </a:r>
            <a:r>
              <a:rPr lang="en-US" sz="3200" dirty="0" smtClean="0"/>
              <a:t>Pilots are well-paid, but it’s a very </a:t>
            </a:r>
            <a:r>
              <a:rPr lang="en-US" sz="3200" dirty="0" smtClean="0">
                <a:solidFill>
                  <a:srgbClr val="FF0000"/>
                </a:solidFill>
              </a:rPr>
              <a:t>stressful / nervous job</a:t>
            </a:r>
            <a:r>
              <a:rPr lang="en-US" sz="3200" dirty="0" smtClean="0"/>
              <a:t>. I’d rather have my health.</a:t>
            </a:r>
            <a:br>
              <a:rPr lang="en-US" sz="3200" dirty="0" smtClean="0"/>
            </a:br>
            <a:r>
              <a:rPr lang="en-US" sz="3200" dirty="0" smtClean="0">
                <a:solidFill>
                  <a:srgbClr val="0070C0"/>
                </a:solidFill>
              </a:rPr>
              <a:t>3-</a:t>
            </a:r>
            <a:r>
              <a:rPr lang="en-US" sz="3200" dirty="0" smtClean="0"/>
              <a:t>Helping sick people is very satisfying. For me, it is a very </a:t>
            </a:r>
            <a:r>
              <a:rPr lang="en-US" sz="3200" dirty="0" smtClean="0">
                <a:solidFill>
                  <a:srgbClr val="FF0000"/>
                </a:solidFill>
              </a:rPr>
              <a:t>rewarding / thankful job</a:t>
            </a:r>
            <a:r>
              <a:rPr lang="en-US" sz="3200" dirty="0" smtClean="0"/>
              <a:t>.</a:t>
            </a:r>
            <a:br>
              <a:rPr lang="en-US" sz="3200" dirty="0" smtClean="0"/>
            </a:br>
            <a:r>
              <a:rPr lang="en-US" sz="3200" dirty="0" smtClean="0">
                <a:solidFill>
                  <a:srgbClr val="0070C0"/>
                </a:solidFill>
              </a:rPr>
              <a:t>4-</a:t>
            </a:r>
            <a:r>
              <a:rPr lang="en-US" sz="3200" dirty="0" smtClean="0"/>
              <a:t>My job is so routine that I hate it. Filing papers all day is such a </a:t>
            </a:r>
            <a:r>
              <a:rPr lang="en-US" sz="3200" dirty="0" smtClean="0">
                <a:solidFill>
                  <a:srgbClr val="FF0000"/>
                </a:solidFill>
              </a:rPr>
              <a:t>boring / flat job</a:t>
            </a:r>
            <a:r>
              <a:rPr lang="en-US" sz="3200" dirty="0" smtClean="0"/>
              <a:t>.</a:t>
            </a:r>
            <a:br>
              <a:rPr lang="en-US" sz="3200" dirty="0" smtClean="0"/>
            </a:br>
            <a:r>
              <a:rPr lang="en-US" sz="3200" dirty="0" smtClean="0">
                <a:solidFill>
                  <a:srgbClr val="0070C0"/>
                </a:solidFill>
              </a:rPr>
              <a:t>5-</a:t>
            </a:r>
            <a:r>
              <a:rPr lang="en-US" sz="3200" dirty="0" smtClean="0"/>
              <a:t>The job isn’t </a:t>
            </a:r>
            <a:r>
              <a:rPr lang="en-US" sz="3200" dirty="0" smtClean="0">
                <a:solidFill>
                  <a:srgbClr val="FF0000"/>
                </a:solidFill>
              </a:rPr>
              <a:t>difficult / challenging </a:t>
            </a:r>
            <a:r>
              <a:rPr lang="en-US" sz="3200" dirty="0" smtClean="0"/>
              <a:t>enough for me. I want something more creative.</a:t>
            </a:r>
            <a:r>
              <a:rPr lang="en-US" sz="4000" dirty="0" smtClean="0"/>
              <a:t>  </a:t>
            </a:r>
            <a:endParaRPr lang="fa-IR" sz="40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5602634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rgbClr val="0070C0"/>
                </a:solidFill>
              </a:rPr>
              <a:t>a</a:t>
            </a:r>
            <a:r>
              <a:rPr lang="en-US" sz="4800" dirty="0" smtClean="0">
                <a:solidFill>
                  <a:srgbClr val="0070C0"/>
                </a:solidFill>
              </a:rPr>
              <a:t> responsible job</a:t>
            </a:r>
            <a:br>
              <a:rPr lang="en-US" sz="4800" dirty="0" smtClean="0">
                <a:solidFill>
                  <a:srgbClr val="0070C0"/>
                </a:solidFill>
              </a:rPr>
            </a:br>
            <a:r>
              <a:rPr lang="en-US" sz="4800" dirty="0" smtClean="0">
                <a:solidFill>
                  <a:srgbClr val="0070C0"/>
                </a:solidFill>
              </a:rPr>
              <a:t>a stressful job</a:t>
            </a:r>
            <a:br>
              <a:rPr lang="en-US" sz="4800" dirty="0" smtClean="0">
                <a:solidFill>
                  <a:srgbClr val="0070C0"/>
                </a:solidFill>
              </a:rPr>
            </a:br>
            <a:r>
              <a:rPr lang="en-US" sz="4800" dirty="0" smtClean="0">
                <a:solidFill>
                  <a:srgbClr val="0070C0"/>
                </a:solidFill>
              </a:rPr>
              <a:t>a rewarding job</a:t>
            </a:r>
            <a:br>
              <a:rPr lang="en-US" sz="4800" dirty="0" smtClean="0">
                <a:solidFill>
                  <a:srgbClr val="0070C0"/>
                </a:solidFill>
              </a:rPr>
            </a:br>
            <a:r>
              <a:rPr lang="en-US" sz="4800" dirty="0" smtClean="0">
                <a:solidFill>
                  <a:srgbClr val="0070C0"/>
                </a:solidFill>
              </a:rPr>
              <a:t>a boring job</a:t>
            </a:r>
            <a:br>
              <a:rPr lang="en-US" sz="4800" dirty="0" smtClean="0">
                <a:solidFill>
                  <a:srgbClr val="0070C0"/>
                </a:solidFill>
              </a:rPr>
            </a:br>
            <a:r>
              <a:rPr lang="en-US" sz="4800" dirty="0" smtClean="0">
                <a:solidFill>
                  <a:srgbClr val="0070C0"/>
                </a:solidFill>
              </a:rPr>
              <a:t>a challenging job </a:t>
            </a:r>
            <a:endParaRPr lang="fa-IR" sz="4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5242594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00B050"/>
                </a:solidFill>
              </a:rPr>
              <a:t>What is the difference?</a:t>
            </a:r>
            <a:br>
              <a:rPr lang="en-US" sz="6000" dirty="0" smtClean="0">
                <a:solidFill>
                  <a:srgbClr val="00B050"/>
                </a:solidFill>
              </a:rPr>
            </a:br>
            <a:r>
              <a:rPr lang="en-US" sz="6000" dirty="0" smtClean="0">
                <a:solidFill>
                  <a:srgbClr val="00B050"/>
                </a:solidFill>
              </a:rPr>
              <a:t>Job and career</a:t>
            </a:r>
            <a:br>
              <a:rPr lang="en-US" sz="6000" dirty="0" smtClean="0">
                <a:solidFill>
                  <a:srgbClr val="00B050"/>
                </a:solidFill>
              </a:rPr>
            </a:br>
            <a:r>
              <a:rPr lang="en-US" sz="6000" dirty="0" smtClean="0">
                <a:solidFill>
                  <a:srgbClr val="00B050"/>
                </a:solidFill>
              </a:rPr>
              <a:t>wage and salary </a:t>
            </a:r>
            <a:r>
              <a:rPr lang="en-US" dirty="0" smtClean="0"/>
              <a:t/>
            </a:r>
            <a:br>
              <a:rPr lang="en-US" dirty="0" smtClean="0"/>
            </a:br>
            <a:endParaRPr lang="fa-IR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74665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Do you like your job? Is it promising? Why?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00B0F0"/>
                </a:solidFill>
              </a:rPr>
              <a:t>Is your job rewarding? Explain!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0070C0"/>
                </a:solidFill>
              </a:rPr>
              <a:t>What makes you wake up and go to work every day?</a:t>
            </a:r>
            <a:endParaRPr lang="fa-IR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5530626"/>
          </a:xfrm>
        </p:spPr>
        <p:txBody>
          <a:bodyPr>
            <a:normAutofit/>
          </a:bodyPr>
          <a:lstStyle/>
          <a:p>
            <a:pPr fontAlgn="t"/>
            <a:r>
              <a:rPr lang="en-US" sz="5400" dirty="0" smtClean="0">
                <a:solidFill>
                  <a:schemeClr val="tx2">
                    <a:lumMod val="75000"/>
                  </a:schemeClr>
                </a:solidFill>
              </a:rPr>
              <a:t>promising</a:t>
            </a:r>
            <a:r>
              <a:rPr lang="en-US" sz="54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sz="54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/ˈ</a:t>
            </a:r>
            <a:r>
              <a:rPr lang="en-US" sz="3200" dirty="0" err="1">
                <a:solidFill>
                  <a:schemeClr val="tx2">
                    <a:lumMod val="75000"/>
                  </a:schemeClr>
                </a:solidFill>
              </a:rPr>
              <a:t>prɒmɪsɪŋ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/</a:t>
            </a:r>
            <a:r>
              <a:rPr lang="en-US" sz="54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sz="54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5400" dirty="0" smtClean="0">
                <a:solidFill>
                  <a:schemeClr val="tx2">
                    <a:lumMod val="75000"/>
                  </a:schemeClr>
                </a:solidFill>
              </a:rPr>
              <a:t>rewarding</a:t>
            </a:r>
            <a:r>
              <a:rPr lang="en-US" sz="54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sz="54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/</a:t>
            </a:r>
            <a:r>
              <a:rPr lang="en-US" sz="3200" dirty="0" err="1">
                <a:solidFill>
                  <a:schemeClr val="tx2">
                    <a:lumMod val="75000"/>
                  </a:schemeClr>
                </a:solidFill>
              </a:rPr>
              <a:t>rɪˈwɔːdɪŋ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/</a:t>
            </a:r>
            <a:r>
              <a:rPr lang="en-US" sz="54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sz="54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5400" dirty="0" smtClean="0">
                <a:solidFill>
                  <a:schemeClr val="tx2">
                    <a:lumMod val="75000"/>
                  </a:schemeClr>
                </a:solidFill>
              </a:rPr>
              <a:t>worthwhile </a:t>
            </a:r>
            <a:r>
              <a:rPr lang="en-US" sz="54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sz="54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/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wə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ː</a:t>
            </a:r>
            <a:r>
              <a:rPr lang="el-GR" sz="2800" dirty="0">
                <a:solidFill>
                  <a:schemeClr val="tx2">
                    <a:lumMod val="75000"/>
                  </a:schemeClr>
                </a:solidFill>
              </a:rPr>
              <a:t>θˈ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wʌɪl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/</a:t>
            </a:r>
            <a:r>
              <a:rPr lang="en-US" sz="3600" dirty="0"/>
              <a:t/>
            </a:r>
            <a:br>
              <a:rPr lang="en-US" sz="3600" dirty="0"/>
            </a:br>
            <a:endParaRPr lang="fa-IR" sz="3600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Mr. Fathi\space-dormant-viruses-reactivated-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0400" y="620688"/>
            <a:ext cx="7823200" cy="5445943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Mr. Fathi\medico_impuestos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052736"/>
            <a:ext cx="7004014" cy="482453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159</Words>
  <Application>Microsoft Office PowerPoint</Application>
  <PresentationFormat>On-screen Show (4:3)</PresentationFormat>
  <Paragraphs>20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1-Max had better be careful. If he’s late for work again, he might …………………. His job. 2-I’ve been ………………. for a job for 3 months, but I haven’t had much success so far. 3-I’ve …………………. for a job with a company in Berlin. 4-Brian left after only a week. He never manages to ………………… down a job for long. 5-I finally …………………. a temporary job, washing dishes in a  hotel, but it’s only for a month. </vt:lpstr>
      <vt:lpstr>lose your job  look for a job  apply for a job  hold down a job  get a job</vt:lpstr>
      <vt:lpstr>1-I don’t think doctors are paid enough for doing such a high / responsible job. 2-Pilots are well-paid, but it’s a very stressful / nervous job. I’d rather have my health. 3-Helping sick people is very satisfying. For me, it is a very rewarding / thankful job. 4-My job is so routine that I hate it. Filing papers all day is such a boring / flat job. 5-The job isn’t difficult / challenging enough for me. I want something more creative.  </vt:lpstr>
      <vt:lpstr>a responsible job a stressful job a rewarding job a boring job a challenging job </vt:lpstr>
      <vt:lpstr>What is the difference? Job and career wage and salary  </vt:lpstr>
      <vt:lpstr>Do you like your job? Is it promising? Why? Is your job rewarding? Explain! What makes you wake up and go to work every day?</vt:lpstr>
      <vt:lpstr>promising /ˈprɒmɪsɪŋ/ rewarding /rɪˈwɔːdɪŋ/ worthwhile  /wəːθˈwʌɪl/ </vt:lpstr>
      <vt:lpstr>Slide 8</vt:lpstr>
      <vt:lpstr>Slide 9</vt:lpstr>
      <vt:lpstr>Slide 10</vt:lpstr>
      <vt:lpstr>What makes these jobs different? What do they have in common? Are these jobs satisfying? Why?</vt:lpstr>
      <vt:lpstr>If I were a doctor,… If I had more free time,… If I liked my job,… </vt:lpstr>
      <vt:lpstr>If+ Simple past+, sub+ would+ base verb  if+ +Simple past sub+ would+ base verb</vt:lpstr>
      <vt:lpstr>The if clause is not currently correct and it is quite impossible the would clause is the result of if clause</vt:lpstr>
      <vt:lpstr>What if you didn’t need the  money? why? What if you got fired? What if you hated your job? 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1-Max had better be careful. If he’s late for work again, he might …………………. His job. 2-I’ve been ………………. for a job for 3 months, but I haven’t had much success so far. 3-I’ve …………………. for a job with a company in Berlin. 4-Brian left after only a week. He never manages to ………………… down a job for long. 5-I finally …………………. a temporary job, washing dishes in a  hotel, but it’s only for a month.</dc:title>
  <dc:creator>User</dc:creator>
  <cp:lastModifiedBy>User</cp:lastModifiedBy>
  <cp:revision>10</cp:revision>
  <dcterms:created xsi:type="dcterms:W3CDTF">2019-07-10T03:34:36Z</dcterms:created>
  <dcterms:modified xsi:type="dcterms:W3CDTF">2019-07-10T04:50:44Z</dcterms:modified>
</cp:coreProperties>
</file>