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9" r:id="rId7"/>
    <p:sldId id="260" r:id="rId8"/>
    <p:sldId id="261" r:id="rId9"/>
    <p:sldId id="270" r:id="rId10"/>
    <p:sldId id="267" r:id="rId11"/>
    <p:sldId id="268" r:id="rId12"/>
    <p:sldId id="266"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133CC8-A38B-4F69-81CD-289CFF5DFE4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148810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33CC8-A38B-4F69-81CD-289CFF5DFE4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283031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33CC8-A38B-4F69-81CD-289CFF5DFE4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32293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33CC8-A38B-4F69-81CD-289CFF5DFE4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146467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133CC8-A38B-4F69-81CD-289CFF5DFE41}"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136717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133CC8-A38B-4F69-81CD-289CFF5DFE41}"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171234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133CC8-A38B-4F69-81CD-289CFF5DFE41}" type="datetimeFigureOut">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247593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133CC8-A38B-4F69-81CD-289CFF5DFE41}" type="datetimeFigureOut">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399096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33CC8-A38B-4F69-81CD-289CFF5DFE41}" type="datetimeFigureOut">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364982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133CC8-A38B-4F69-81CD-289CFF5DFE41}"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352884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133CC8-A38B-4F69-81CD-289CFF5DFE41}"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02B75-1730-488A-A8EE-5AB8D591CBD1}" type="slidenum">
              <a:rPr lang="en-US" smtClean="0"/>
              <a:t>‹#›</a:t>
            </a:fld>
            <a:endParaRPr lang="en-US"/>
          </a:p>
        </p:txBody>
      </p:sp>
    </p:spTree>
    <p:extLst>
      <p:ext uri="{BB962C8B-B14F-4D97-AF65-F5344CB8AC3E}">
        <p14:creationId xmlns:p14="http://schemas.microsoft.com/office/powerpoint/2010/main" val="278303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33CC8-A38B-4F69-81CD-289CFF5DFE41}" type="datetimeFigureOut">
              <a:rPr lang="en-US" smtClean="0"/>
              <a:t>10/8/2019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02B75-1730-488A-A8EE-5AB8D591CBD1}" type="slidenum">
              <a:rPr lang="en-US" smtClean="0"/>
              <a:t>‹#›</a:t>
            </a:fld>
            <a:endParaRPr lang="en-US"/>
          </a:p>
        </p:txBody>
      </p:sp>
    </p:spTree>
    <p:extLst>
      <p:ext uri="{BB962C8B-B14F-4D97-AF65-F5344CB8AC3E}">
        <p14:creationId xmlns:p14="http://schemas.microsoft.com/office/powerpoint/2010/main" val="87710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658643"/>
          </a:xfrm>
        </p:spPr>
        <p:txBody>
          <a:bodyPr/>
          <a:lstStyle/>
          <a:p>
            <a:r>
              <a:rPr lang="en-US" sz="11500" dirty="0" smtClean="0"/>
              <a:t>Exam</a:t>
            </a:r>
            <a:r>
              <a:rPr lang="en-US" dirty="0" smtClean="0"/>
              <a:t/>
            </a:r>
            <a:br>
              <a:rPr lang="en-US" dirty="0" smtClean="0"/>
            </a:br>
            <a:endParaRPr lang="en-US" dirty="0"/>
          </a:p>
        </p:txBody>
      </p:sp>
    </p:spTree>
    <p:extLst>
      <p:ext uri="{BB962C8B-B14F-4D97-AF65-F5344CB8AC3E}">
        <p14:creationId xmlns:p14="http://schemas.microsoft.com/office/powerpoint/2010/main" val="275593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9549"/>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62512705"/>
              </p:ext>
            </p:extLst>
          </p:nvPr>
        </p:nvGraphicFramePr>
        <p:xfrm>
          <a:off x="838200" y="457201"/>
          <a:ext cx="10421982" cy="5917473"/>
        </p:xfrm>
        <a:graphic>
          <a:graphicData uri="http://schemas.openxmlformats.org/drawingml/2006/table">
            <a:tbl>
              <a:tblPr firstRow="1" firstCol="1" bandRow="1">
                <a:tableStyleId>{5C22544A-7EE6-4342-B048-85BDC9FD1C3A}</a:tableStyleId>
              </a:tblPr>
              <a:tblGrid>
                <a:gridCol w="2365448">
                  <a:extLst>
                    <a:ext uri="{9D8B030D-6E8A-4147-A177-3AD203B41FA5}">
                      <a16:colId xmlns:a16="http://schemas.microsoft.com/office/drawing/2014/main" val="1243142687"/>
                    </a:ext>
                  </a:extLst>
                </a:gridCol>
                <a:gridCol w="1734112">
                  <a:extLst>
                    <a:ext uri="{9D8B030D-6E8A-4147-A177-3AD203B41FA5}">
                      <a16:colId xmlns:a16="http://schemas.microsoft.com/office/drawing/2014/main" val="2132443300"/>
                    </a:ext>
                  </a:extLst>
                </a:gridCol>
                <a:gridCol w="6322422">
                  <a:extLst>
                    <a:ext uri="{9D8B030D-6E8A-4147-A177-3AD203B41FA5}">
                      <a16:colId xmlns:a16="http://schemas.microsoft.com/office/drawing/2014/main" val="3960064077"/>
                    </a:ext>
                  </a:extLst>
                </a:gridCol>
              </a:tblGrid>
              <a:tr h="946397">
                <a:tc>
                  <a:txBody>
                    <a:bodyPr/>
                    <a:lstStyle/>
                    <a:p>
                      <a:pPr marL="0" marR="0" algn="ctr">
                        <a:lnSpc>
                          <a:spcPct val="107000"/>
                        </a:lnSpc>
                        <a:spcBef>
                          <a:spcPts val="0"/>
                        </a:spcBef>
                        <a:spcAft>
                          <a:spcPts val="0"/>
                        </a:spcAft>
                      </a:pPr>
                      <a:r>
                        <a:rPr lang="en-US" sz="1400">
                          <a:effectLst/>
                        </a:rPr>
                        <a:t>Invigilator(proctor)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6">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To behave in a dishonest way in order to get what you want.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14579267"/>
                  </a:ext>
                </a:extLst>
              </a:tr>
              <a:tr h="946397">
                <a:tc>
                  <a:txBody>
                    <a:bodyPr/>
                    <a:lstStyle/>
                    <a:p>
                      <a:pPr marL="0" marR="0" algn="ctr">
                        <a:lnSpc>
                          <a:spcPct val="107000"/>
                        </a:lnSpc>
                        <a:spcBef>
                          <a:spcPts val="0"/>
                        </a:spcBef>
                        <a:spcAft>
                          <a:spcPts val="0"/>
                        </a:spcAft>
                      </a:pPr>
                      <a:r>
                        <a:rPr lang="en-US" sz="1400">
                          <a:effectLst/>
                        </a:rPr>
                        <a:t>Candidate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400">
                          <a:effectLst/>
                        </a:rPr>
                        <a:t>Someone whose job is to decide how well someone has done in an examination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60277809"/>
                  </a:ext>
                </a:extLst>
              </a:tr>
              <a:tr h="1005746">
                <a:tc>
                  <a:txBody>
                    <a:bodyPr/>
                    <a:lstStyle/>
                    <a:p>
                      <a:pPr marL="0" marR="0" algn="ctr">
                        <a:lnSpc>
                          <a:spcPct val="107000"/>
                        </a:lnSpc>
                        <a:spcBef>
                          <a:spcPts val="0"/>
                        </a:spcBef>
                        <a:spcAft>
                          <a:spcPts val="0"/>
                        </a:spcAft>
                      </a:pPr>
                      <a:r>
                        <a:rPr lang="en-US" sz="1400">
                          <a:effectLst/>
                        </a:rPr>
                        <a:t>Disqualify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400">
                          <a:effectLst/>
                        </a:rPr>
                        <a:t>A person whose job is to watch people taking an exam in order to check that they do not cheat.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01740222"/>
                  </a:ext>
                </a:extLst>
              </a:tr>
              <a:tr h="1126139">
                <a:tc>
                  <a:txBody>
                    <a:bodyPr/>
                    <a:lstStyle/>
                    <a:p>
                      <a:pPr marL="0" marR="0" algn="ctr">
                        <a:lnSpc>
                          <a:spcPct val="107000"/>
                        </a:lnSpc>
                        <a:spcBef>
                          <a:spcPts val="0"/>
                        </a:spcBef>
                        <a:spcAft>
                          <a:spcPts val="0"/>
                        </a:spcAft>
                      </a:pPr>
                      <a:r>
                        <a:rPr lang="en-US" sz="1400">
                          <a:effectLst/>
                        </a:rPr>
                        <a:t>Cheat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400">
                          <a:effectLst/>
                        </a:rPr>
                        <a:t>To stop someone from being in a competition or doing something because they are unsuitable or they have done sth wrong.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0311801"/>
                  </a:ext>
                </a:extLst>
              </a:tr>
              <a:tr h="946397">
                <a:tc>
                  <a:txBody>
                    <a:bodyPr/>
                    <a:lstStyle/>
                    <a:p>
                      <a:pPr marL="0" marR="0" algn="ctr">
                        <a:lnSpc>
                          <a:spcPct val="107000"/>
                        </a:lnSpc>
                        <a:spcBef>
                          <a:spcPts val="0"/>
                        </a:spcBef>
                        <a:spcAft>
                          <a:spcPts val="0"/>
                        </a:spcAft>
                      </a:pPr>
                      <a:r>
                        <a:rPr lang="en-US" sz="1400">
                          <a:effectLst/>
                        </a:rPr>
                        <a:t>Examiner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400">
                          <a:effectLst/>
                        </a:rPr>
                        <a:t>Someone who is competing to get a job or elected position.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52096846"/>
                  </a:ext>
                </a:extLst>
              </a:tr>
              <a:tr h="946397">
                <a:tc>
                  <a:txBody>
                    <a:bodyPr/>
                    <a:lstStyle/>
                    <a:p>
                      <a:pPr marL="0" marR="0" algn="ctr">
                        <a:lnSpc>
                          <a:spcPct val="107000"/>
                        </a:lnSpc>
                        <a:spcBef>
                          <a:spcPts val="0"/>
                        </a:spcBef>
                        <a:spcAft>
                          <a:spcPts val="0"/>
                        </a:spcAft>
                      </a:pPr>
                      <a:r>
                        <a:rPr lang="en-US" sz="1400">
                          <a:effectLst/>
                        </a:rPr>
                        <a:t>Paper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rPr>
                        <a:t>A </a:t>
                      </a:r>
                      <a:r>
                        <a:rPr lang="en-US" sz="1400" dirty="0" smtClean="0">
                          <a:effectLst/>
                        </a:rPr>
                        <a:t>set </a:t>
                      </a:r>
                      <a:r>
                        <a:rPr lang="en-US" sz="1400" dirty="0">
                          <a:effectLst/>
                        </a:rPr>
                        <a:t>of printed questions for an exam.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85981090"/>
                  </a:ext>
                </a:extLst>
              </a:tr>
            </a:tbl>
          </a:graphicData>
        </a:graphic>
      </p:graphicFrame>
      <p:cxnSp>
        <p:nvCxnSpPr>
          <p:cNvPr id="5" name="Curved Connector 4"/>
          <p:cNvCxnSpPr/>
          <p:nvPr/>
        </p:nvCxnSpPr>
        <p:spPr>
          <a:xfrm rot="10800000">
            <a:off x="3252651" y="3030584"/>
            <a:ext cx="1698172" cy="875211"/>
          </a:xfrm>
          <a:prstGeom prst="curvedConnector3">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9260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a:t>Follow the …………………. Instructions. Don’t take any forbidden items into the room, or try to communicate with other ………………… . You will be ……………….for cheating.</a:t>
            </a:r>
          </a:p>
        </p:txBody>
      </p:sp>
    </p:spTree>
    <p:extLst>
      <p:ext uri="{BB962C8B-B14F-4D97-AF65-F5344CB8AC3E}">
        <p14:creationId xmlns:p14="http://schemas.microsoft.com/office/powerpoint/2010/main" val="105130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87926"/>
          </a:xfrm>
        </p:spPr>
        <p:txBody>
          <a:bodyPr>
            <a:noAutofit/>
          </a:bodyPr>
          <a:lstStyle/>
          <a:p>
            <a:r>
              <a:rPr lang="en-US" sz="3600" dirty="0"/>
              <a:t>1 The </a:t>
            </a:r>
            <a:r>
              <a:rPr lang="en-US" sz="3600" dirty="0">
                <a:solidFill>
                  <a:srgbClr val="C00000"/>
                </a:solidFill>
              </a:rPr>
              <a:t>examiner/invigilator</a:t>
            </a:r>
            <a:r>
              <a:rPr lang="en-US" sz="3600" dirty="0"/>
              <a:t> watches students during the exam.</a:t>
            </a:r>
            <a:br>
              <a:rPr lang="en-US" sz="3600" dirty="0"/>
            </a:br>
            <a:r>
              <a:rPr lang="en-US" sz="3600" dirty="0"/>
              <a:t>2 What's the best way to achieve </a:t>
            </a:r>
            <a:r>
              <a:rPr lang="en-US" sz="3600" dirty="0">
                <a:solidFill>
                  <a:srgbClr val="C00000"/>
                </a:solidFill>
              </a:rPr>
              <a:t>relief/success</a:t>
            </a:r>
            <a:r>
              <a:rPr lang="en-US" sz="3600" dirty="0"/>
              <a:t> in the exam</a:t>
            </a:r>
            <a:r>
              <a:rPr lang="en-US" sz="3600" dirty="0" smtClean="0"/>
              <a:t>?</a:t>
            </a:r>
            <a:br>
              <a:rPr lang="en-US" sz="3600" dirty="0" smtClean="0"/>
            </a:br>
            <a:r>
              <a:rPr lang="en-US" sz="3600" dirty="0"/>
              <a:t>3 If you want to </a:t>
            </a:r>
            <a:r>
              <a:rPr lang="en-US" sz="3600" dirty="0" smtClean="0">
                <a:solidFill>
                  <a:srgbClr val="C00000"/>
                </a:solidFill>
              </a:rPr>
              <a:t>succeed/cheat</a:t>
            </a:r>
            <a:r>
              <a:rPr lang="en-US" sz="3600" dirty="0"/>
              <a:t>, you should study hard</a:t>
            </a:r>
            <a:r>
              <a:rPr lang="en-US" sz="3600" dirty="0" smtClean="0"/>
              <a:t>.</a:t>
            </a:r>
            <a:r>
              <a:rPr lang="en-US" sz="3600" dirty="0"/>
              <a:t/>
            </a:r>
            <a:br>
              <a:rPr lang="en-US" sz="3600" dirty="0"/>
            </a:br>
            <a:r>
              <a:rPr lang="en-US" sz="3600" dirty="0"/>
              <a:t>4 A positive </a:t>
            </a:r>
            <a:r>
              <a:rPr lang="en-US" sz="3600" dirty="0">
                <a:solidFill>
                  <a:srgbClr val="C00000"/>
                </a:solidFill>
              </a:rPr>
              <a:t>attitude/candidate </a:t>
            </a:r>
            <a:r>
              <a:rPr lang="en-US" sz="3600" dirty="0"/>
              <a:t>will help you be more successful.</a:t>
            </a:r>
            <a:br>
              <a:rPr lang="en-US" sz="3600" dirty="0"/>
            </a:br>
            <a:r>
              <a:rPr lang="en-US" sz="3600" dirty="0"/>
              <a:t>5 Students should </a:t>
            </a:r>
            <a:r>
              <a:rPr lang="en-US" sz="3600" dirty="0">
                <a:solidFill>
                  <a:srgbClr val="C00000"/>
                </a:solidFill>
              </a:rPr>
              <a:t>communicate/follow</a:t>
            </a:r>
            <a:r>
              <a:rPr lang="en-US" sz="3600" dirty="0"/>
              <a:t> the instructions they hear.</a:t>
            </a:r>
            <a:br>
              <a:rPr lang="en-US" sz="3600" dirty="0"/>
            </a:br>
            <a:r>
              <a:rPr lang="en-US" sz="3600" dirty="0"/>
              <a:t>6 If you cheat, you </a:t>
            </a:r>
            <a:r>
              <a:rPr lang="en-US" sz="3600" dirty="0" smtClean="0"/>
              <a:t>will </a:t>
            </a:r>
            <a:r>
              <a:rPr lang="en-US" sz="3600" dirty="0"/>
              <a:t>be </a:t>
            </a:r>
            <a:r>
              <a:rPr lang="en-US" sz="3600" dirty="0">
                <a:solidFill>
                  <a:srgbClr val="C00000"/>
                </a:solidFill>
              </a:rPr>
              <a:t>disqualified/relieved</a:t>
            </a:r>
            <a:r>
              <a:rPr lang="en-US" sz="3600" dirty="0"/>
              <a:t>.</a:t>
            </a:r>
          </a:p>
        </p:txBody>
      </p:sp>
    </p:spTree>
    <p:extLst>
      <p:ext uri="{BB962C8B-B14F-4D97-AF65-F5344CB8AC3E}">
        <p14:creationId xmlns:p14="http://schemas.microsoft.com/office/powerpoint/2010/main" val="119832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26669"/>
          </a:xfrm>
        </p:spPr>
        <p:txBody>
          <a:bodyPr/>
          <a:lstStyle/>
          <a:p>
            <a:r>
              <a:rPr lang="en-US" dirty="0" smtClean="0"/>
              <a:t>Do you normally cheat when you sit an exam? Why?</a:t>
            </a:r>
            <a:br>
              <a:rPr lang="en-US" dirty="0" smtClean="0"/>
            </a:br>
            <a:r>
              <a:rPr lang="en-US" dirty="0" smtClean="0"/>
              <a:t>Have you ever caught red-handed cheating?</a:t>
            </a:r>
            <a:br>
              <a:rPr lang="en-US" dirty="0" smtClean="0"/>
            </a:br>
            <a:r>
              <a:rPr lang="en-US" dirty="0" smtClean="0"/>
              <a:t/>
            </a:r>
            <a:br>
              <a:rPr lang="en-US" dirty="0" smtClean="0"/>
            </a:br>
            <a:r>
              <a:rPr lang="en-US" dirty="0" smtClean="0"/>
              <a:t>What kind of proctors do you hate? What kind do you love? Why?</a:t>
            </a:r>
            <a:br>
              <a:rPr lang="en-US" dirty="0" smtClean="0"/>
            </a:br>
            <a:r>
              <a:rPr lang="en-US" dirty="0" smtClean="0"/>
              <a:t/>
            </a:r>
            <a:br>
              <a:rPr lang="en-US" dirty="0" smtClean="0"/>
            </a:br>
            <a:r>
              <a:rPr lang="en-US" dirty="0" smtClean="0"/>
              <a:t>Have you ever been disqualified? Why?</a:t>
            </a:r>
            <a:br>
              <a:rPr lang="en-US" dirty="0" smtClean="0"/>
            </a:br>
            <a:endParaRPr lang="en-US" dirty="0"/>
          </a:p>
        </p:txBody>
      </p:sp>
    </p:spTree>
    <p:extLst>
      <p:ext uri="{BB962C8B-B14F-4D97-AF65-F5344CB8AC3E}">
        <p14:creationId xmlns:p14="http://schemas.microsoft.com/office/powerpoint/2010/main" val="32374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09104"/>
          </a:xfrm>
        </p:spPr>
        <p:txBody>
          <a:bodyPr/>
          <a:lstStyle/>
          <a:p>
            <a:r>
              <a:rPr lang="en-US" dirty="0" smtClean="0"/>
              <a:t>If you were a proctor, how would you behave? Would you let candidates cheat?</a:t>
            </a:r>
            <a:br>
              <a:rPr lang="en-US" dirty="0" smtClean="0"/>
            </a:br>
            <a:r>
              <a:rPr lang="en-US" dirty="0" smtClean="0"/>
              <a:t/>
            </a:r>
            <a:br>
              <a:rPr lang="en-US" dirty="0" smtClean="0"/>
            </a:br>
            <a:r>
              <a:rPr lang="en-US" dirty="0" smtClean="0"/>
              <a:t>Do you think it is a good idea to let people copy what you have written on your paper? Why?</a:t>
            </a:r>
            <a:endParaRPr lang="en-US" dirty="0"/>
          </a:p>
        </p:txBody>
      </p:sp>
    </p:spTree>
    <p:extLst>
      <p:ext uri="{BB962C8B-B14F-4D97-AF65-F5344CB8AC3E}">
        <p14:creationId xmlns:p14="http://schemas.microsoft.com/office/powerpoint/2010/main" val="157043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69915"/>
          </a:xfrm>
        </p:spPr>
        <p:txBody>
          <a:bodyPr/>
          <a:lstStyle/>
          <a:p>
            <a:r>
              <a:rPr lang="en-US" dirty="0" smtClean="0"/>
              <a:t>How did your last exam go?</a:t>
            </a:r>
            <a:br>
              <a:rPr lang="en-US" dirty="0" smtClean="0"/>
            </a:br>
            <a:r>
              <a:rPr lang="en-US" dirty="0" smtClean="0"/>
              <a:t>Did you cheat? Why?</a:t>
            </a:r>
            <a:r>
              <a:rPr lang="en-US" dirty="0"/>
              <a:t/>
            </a:r>
            <a:br>
              <a:rPr lang="en-US" dirty="0"/>
            </a:br>
            <a:r>
              <a:rPr lang="en-US" dirty="0" smtClean="0"/>
              <a:t>What was your mark?</a:t>
            </a:r>
            <a:endParaRPr lang="en-US" dirty="0"/>
          </a:p>
        </p:txBody>
      </p:sp>
    </p:spTree>
    <p:extLst>
      <p:ext uri="{BB962C8B-B14F-4D97-AF65-F5344CB8AC3E}">
        <p14:creationId xmlns:p14="http://schemas.microsoft.com/office/powerpoint/2010/main" val="394472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39732"/>
          </a:xfrm>
        </p:spPr>
        <p:txBody>
          <a:bodyPr>
            <a:normAutofit fontScale="90000"/>
          </a:bodyPr>
          <a:lstStyle/>
          <a:p>
            <a:r>
              <a:rPr lang="en-US" dirty="0" smtClean="0"/>
              <a:t>1-I spent the whole weekend …………….for my final exams. I didn’t go out once.</a:t>
            </a:r>
            <a:br>
              <a:rPr lang="en-US" dirty="0" smtClean="0"/>
            </a:br>
            <a:r>
              <a:rPr lang="en-US" dirty="0" smtClean="0"/>
              <a:t>2-Do we have to …………..an exam at the end of the course?</a:t>
            </a:r>
            <a:br>
              <a:rPr lang="en-US" dirty="0" smtClean="0"/>
            </a:br>
            <a:r>
              <a:rPr lang="en-US" dirty="0" smtClean="0"/>
              <a:t>3-She’s exceptionally bright and she………………… all her exams easily.</a:t>
            </a:r>
            <a:br>
              <a:rPr lang="en-US" dirty="0" smtClean="0"/>
            </a:br>
            <a:r>
              <a:rPr lang="en-US" dirty="0" smtClean="0"/>
              <a:t>4-I almost failed the exam. I just managed to ……………..through with 51%.</a:t>
            </a:r>
            <a:br>
              <a:rPr lang="en-US" dirty="0" smtClean="0"/>
            </a:br>
            <a:r>
              <a:rPr lang="en-US" dirty="0" smtClean="0"/>
              <a:t>5-I don’t know what grade I got because the teacher hasn’t …………………our exam yet.</a:t>
            </a:r>
            <a:endParaRPr lang="en-US" dirty="0"/>
          </a:p>
        </p:txBody>
      </p:sp>
    </p:spTree>
    <p:extLst>
      <p:ext uri="{BB962C8B-B14F-4D97-AF65-F5344CB8AC3E}">
        <p14:creationId xmlns:p14="http://schemas.microsoft.com/office/powerpoint/2010/main" val="427571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39732"/>
          </a:xfrm>
        </p:spPr>
        <p:txBody>
          <a:bodyPr>
            <a:normAutofit fontScale="90000"/>
          </a:bodyPr>
          <a:lstStyle/>
          <a:p>
            <a:r>
              <a:rPr lang="en-US" dirty="0" smtClean="0"/>
              <a:t>1-I spent the whole weekend </a:t>
            </a:r>
            <a:r>
              <a:rPr lang="en-US" dirty="0" smtClean="0">
                <a:solidFill>
                  <a:srgbClr val="FF0000"/>
                </a:solidFill>
              </a:rPr>
              <a:t>revising</a:t>
            </a:r>
            <a:r>
              <a:rPr lang="en-US" dirty="0" smtClean="0"/>
              <a:t> for my final exams. I didn’t go out once.</a:t>
            </a:r>
            <a:br>
              <a:rPr lang="en-US" dirty="0" smtClean="0"/>
            </a:br>
            <a:r>
              <a:rPr lang="en-US" dirty="0" smtClean="0"/>
              <a:t>2-Do we have to </a:t>
            </a:r>
            <a:r>
              <a:rPr lang="en-US" dirty="0" smtClean="0">
                <a:solidFill>
                  <a:srgbClr val="FF0000"/>
                </a:solidFill>
              </a:rPr>
              <a:t>sit</a:t>
            </a:r>
            <a:r>
              <a:rPr lang="en-US" dirty="0" smtClean="0"/>
              <a:t> an exam at the end of the course?</a:t>
            </a:r>
            <a:br>
              <a:rPr lang="en-US" dirty="0" smtClean="0"/>
            </a:br>
            <a:r>
              <a:rPr lang="en-US" dirty="0" smtClean="0"/>
              <a:t>3-She’s exceptionally bright and she </a:t>
            </a:r>
            <a:r>
              <a:rPr lang="en-US" dirty="0" smtClean="0">
                <a:solidFill>
                  <a:srgbClr val="FF0000"/>
                </a:solidFill>
              </a:rPr>
              <a:t>passed</a:t>
            </a:r>
            <a:r>
              <a:rPr lang="en-US" dirty="0" smtClean="0"/>
              <a:t> all her exams easily.</a:t>
            </a:r>
            <a:br>
              <a:rPr lang="en-US" dirty="0" smtClean="0"/>
            </a:br>
            <a:r>
              <a:rPr lang="en-US" dirty="0" smtClean="0"/>
              <a:t>4-I almost failed the exam. I just managed to </a:t>
            </a:r>
            <a:r>
              <a:rPr lang="en-US" dirty="0" smtClean="0">
                <a:solidFill>
                  <a:srgbClr val="FF0000"/>
                </a:solidFill>
              </a:rPr>
              <a:t>scrape </a:t>
            </a:r>
            <a:r>
              <a:rPr lang="en-US" dirty="0" smtClean="0"/>
              <a:t>through with 51%.</a:t>
            </a:r>
            <a:br>
              <a:rPr lang="en-US" dirty="0" smtClean="0"/>
            </a:br>
            <a:r>
              <a:rPr lang="en-US" dirty="0" smtClean="0"/>
              <a:t>5-I don’t know what grade I got because the teacher hasn’t </a:t>
            </a:r>
            <a:r>
              <a:rPr lang="en-US" dirty="0" smtClean="0">
                <a:solidFill>
                  <a:srgbClr val="FF0000"/>
                </a:solidFill>
              </a:rPr>
              <a:t>marked</a:t>
            </a:r>
            <a:r>
              <a:rPr lang="en-US" dirty="0" smtClean="0"/>
              <a:t> our exam yet.</a:t>
            </a:r>
            <a:endParaRPr lang="en-US" dirty="0"/>
          </a:p>
        </p:txBody>
      </p:sp>
    </p:spTree>
    <p:extLst>
      <p:ext uri="{BB962C8B-B14F-4D97-AF65-F5344CB8AC3E}">
        <p14:creationId xmlns:p14="http://schemas.microsoft.com/office/powerpoint/2010/main" val="3802331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0" y="1122363"/>
            <a:ext cx="9144000" cy="4350974"/>
          </a:xfrm>
        </p:spPr>
        <p:txBody>
          <a:bodyPr>
            <a:noAutofit/>
          </a:bodyPr>
          <a:lstStyle/>
          <a:p>
            <a:r>
              <a:rPr lang="en-US" sz="4800" dirty="0" smtClean="0">
                <a:solidFill>
                  <a:srgbClr val="FF0000"/>
                </a:solidFill>
              </a:rPr>
              <a:t>revising</a:t>
            </a:r>
            <a:r>
              <a:rPr lang="en-US" sz="4800" dirty="0" smtClean="0"/>
              <a:t> for an exam</a:t>
            </a:r>
            <a:br>
              <a:rPr lang="en-US" sz="4800" dirty="0" smtClean="0"/>
            </a:br>
            <a:r>
              <a:rPr lang="en-US" sz="4800" dirty="0" smtClean="0">
                <a:solidFill>
                  <a:srgbClr val="FF0000"/>
                </a:solidFill>
              </a:rPr>
              <a:t>sit</a:t>
            </a:r>
            <a:r>
              <a:rPr lang="en-US" sz="4800" dirty="0" smtClean="0"/>
              <a:t> an exam</a:t>
            </a:r>
            <a:br>
              <a:rPr lang="en-US" sz="4800" dirty="0" smtClean="0"/>
            </a:br>
            <a:r>
              <a:rPr lang="en-US" sz="4800" dirty="0" smtClean="0">
                <a:solidFill>
                  <a:srgbClr val="FF0000"/>
                </a:solidFill>
              </a:rPr>
              <a:t>pass </a:t>
            </a:r>
            <a:r>
              <a:rPr lang="en-US" sz="4800" dirty="0" smtClean="0"/>
              <a:t>an exam</a:t>
            </a:r>
            <a:r>
              <a:rPr lang="en-US" sz="4800" dirty="0" smtClean="0">
                <a:solidFill>
                  <a:srgbClr val="FF0000"/>
                </a:solidFill>
              </a:rPr>
              <a:t/>
            </a:r>
            <a:br>
              <a:rPr lang="en-US" sz="4800" dirty="0" smtClean="0">
                <a:solidFill>
                  <a:srgbClr val="FF0000"/>
                </a:solidFill>
              </a:rPr>
            </a:br>
            <a:r>
              <a:rPr lang="en-US" sz="4800" dirty="0" smtClean="0">
                <a:solidFill>
                  <a:srgbClr val="FF0000"/>
                </a:solidFill>
              </a:rPr>
              <a:t>scrape </a:t>
            </a:r>
            <a:r>
              <a:rPr lang="en-US" sz="4800" dirty="0" smtClean="0"/>
              <a:t>through </a:t>
            </a:r>
            <a:r>
              <a:rPr lang="en-US" sz="4800" dirty="0" err="1" smtClean="0"/>
              <a:t>sth</a:t>
            </a:r>
            <a:r>
              <a:rPr lang="en-US" sz="4800" dirty="0" smtClean="0"/>
              <a:t/>
            </a:r>
            <a:br>
              <a:rPr lang="en-US" sz="4800" dirty="0" smtClean="0"/>
            </a:br>
            <a:r>
              <a:rPr lang="en-US" sz="4800" dirty="0" smtClean="0">
                <a:solidFill>
                  <a:srgbClr val="FF0000"/>
                </a:solidFill>
              </a:rPr>
              <a:t>mark</a:t>
            </a:r>
            <a:r>
              <a:rPr lang="en-US" sz="4800" dirty="0" smtClean="0"/>
              <a:t> an exam</a:t>
            </a:r>
            <a:br>
              <a:rPr lang="en-US" sz="4800" dirty="0" smtClean="0"/>
            </a:br>
            <a:endParaRPr lang="en-US" sz="4800" dirty="0"/>
          </a:p>
        </p:txBody>
      </p:sp>
    </p:spTree>
    <p:extLst>
      <p:ext uri="{BB962C8B-B14F-4D97-AF65-F5344CB8AC3E}">
        <p14:creationId xmlns:p14="http://schemas.microsoft.com/office/powerpoint/2010/main" val="303105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39286"/>
          </a:xfrm>
        </p:spPr>
        <p:txBody>
          <a:bodyPr/>
          <a:lstStyle/>
          <a:p>
            <a:r>
              <a:rPr lang="en-US" dirty="0" smtClean="0">
                <a:solidFill>
                  <a:srgbClr val="00B050"/>
                </a:solidFill>
              </a:rPr>
              <a:t>When was the last time you scraped through one exam? How did it go?</a:t>
            </a:r>
            <a:br>
              <a:rPr lang="en-US" dirty="0" smtClean="0">
                <a:solidFill>
                  <a:srgbClr val="00B050"/>
                </a:solidFill>
              </a:rPr>
            </a:br>
            <a:r>
              <a:rPr lang="en-US" dirty="0" smtClean="0">
                <a:solidFill>
                  <a:srgbClr val="00B050"/>
                </a:solidFill>
              </a:rPr>
              <a:t/>
            </a:r>
            <a:br>
              <a:rPr lang="en-US" dirty="0" smtClean="0">
                <a:solidFill>
                  <a:srgbClr val="00B050"/>
                </a:solidFill>
              </a:rPr>
            </a:br>
            <a:r>
              <a:rPr lang="en-US" dirty="0" smtClean="0">
                <a:solidFill>
                  <a:srgbClr val="7030A0"/>
                </a:solidFill>
              </a:rPr>
              <a:t>When do you normally revise for your exams?</a:t>
            </a:r>
            <a:br>
              <a:rPr lang="en-US" dirty="0" smtClean="0">
                <a:solidFill>
                  <a:srgbClr val="7030A0"/>
                </a:solidFill>
              </a:rPr>
            </a:br>
            <a:r>
              <a:rPr lang="en-US" dirty="0" smtClean="0">
                <a:solidFill>
                  <a:srgbClr val="7030A0"/>
                </a:solidFill>
              </a:rPr>
              <a:t/>
            </a:r>
            <a:br>
              <a:rPr lang="en-US" dirty="0" smtClean="0">
                <a:solidFill>
                  <a:srgbClr val="7030A0"/>
                </a:solidFill>
              </a:rPr>
            </a:br>
            <a:r>
              <a:rPr lang="en-US" dirty="0" smtClean="0">
                <a:solidFill>
                  <a:srgbClr val="FF0000"/>
                </a:solidFill>
              </a:rPr>
              <a:t>Do you feel stressed out while sitting an exam? How do you manage it?</a:t>
            </a:r>
            <a:endParaRPr lang="en-US" dirty="0">
              <a:solidFill>
                <a:srgbClr val="FF0000"/>
              </a:solidFill>
            </a:endParaRPr>
          </a:p>
        </p:txBody>
      </p:sp>
    </p:spTree>
    <p:extLst>
      <p:ext uri="{BB962C8B-B14F-4D97-AF65-F5344CB8AC3E}">
        <p14:creationId xmlns:p14="http://schemas.microsoft.com/office/powerpoint/2010/main" val="284925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00544"/>
          </a:xfrm>
        </p:spPr>
        <p:txBody>
          <a:bodyPr/>
          <a:lstStyle/>
          <a:p>
            <a:r>
              <a:rPr lang="en-US" dirty="0" smtClean="0"/>
              <a:t>What do you think of these sentences?</a:t>
            </a:r>
            <a:br>
              <a:rPr lang="en-US" dirty="0" smtClean="0"/>
            </a:br>
            <a:r>
              <a:rPr lang="en-US" dirty="0" smtClean="0"/>
              <a:t/>
            </a:r>
            <a:br>
              <a:rPr lang="en-US" dirty="0" smtClean="0"/>
            </a:br>
            <a:r>
              <a:rPr lang="en-US" dirty="0" smtClean="0">
                <a:solidFill>
                  <a:srgbClr val="002060"/>
                </a:solidFill>
              </a:rPr>
              <a:t>I think he got nearly 100%.</a:t>
            </a:r>
            <a:br>
              <a:rPr lang="en-US" dirty="0" smtClean="0">
                <a:solidFill>
                  <a:srgbClr val="002060"/>
                </a:solidFill>
              </a:rPr>
            </a:br>
            <a:r>
              <a:rPr lang="en-US" dirty="0" smtClean="0">
                <a:solidFill>
                  <a:srgbClr val="002060"/>
                </a:solidFill>
              </a:rPr>
              <a:t>I don’t think many of us will pass.</a:t>
            </a:r>
            <a:br>
              <a:rPr lang="en-US" dirty="0" smtClean="0">
                <a:solidFill>
                  <a:srgbClr val="002060"/>
                </a:solidFill>
              </a:rPr>
            </a:br>
            <a:r>
              <a:rPr lang="en-US" dirty="0" smtClean="0">
                <a:solidFill>
                  <a:srgbClr val="002060"/>
                </a:solidFill>
              </a:rPr>
              <a:t>I mucked the whole thing up.</a:t>
            </a:r>
            <a:br>
              <a:rPr lang="en-US" dirty="0" smtClean="0">
                <a:solidFill>
                  <a:srgbClr val="002060"/>
                </a:solidFill>
              </a:rPr>
            </a:br>
            <a:r>
              <a:rPr lang="en-US" dirty="0" smtClean="0">
                <a:solidFill>
                  <a:srgbClr val="002060"/>
                </a:solidFill>
              </a:rPr>
              <a:t>Badly. I failed three of them.</a:t>
            </a:r>
            <a:endParaRPr lang="en-US" dirty="0">
              <a:solidFill>
                <a:srgbClr val="002060"/>
              </a:solidFill>
            </a:endParaRPr>
          </a:p>
        </p:txBody>
      </p:sp>
    </p:spTree>
    <p:extLst>
      <p:ext uri="{BB962C8B-B14F-4D97-AF65-F5344CB8AC3E}">
        <p14:creationId xmlns:p14="http://schemas.microsoft.com/office/powerpoint/2010/main" val="3561642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22612"/>
          </a:xfrm>
        </p:spPr>
        <p:txBody>
          <a:bodyPr>
            <a:normAutofit/>
          </a:bodyPr>
          <a:lstStyle/>
          <a:p>
            <a:r>
              <a:rPr lang="en-US" sz="4000" dirty="0" smtClean="0">
                <a:solidFill>
                  <a:srgbClr val="C00000"/>
                </a:solidFill>
              </a:rPr>
              <a:t>Match the sentences!</a:t>
            </a:r>
            <a:br>
              <a:rPr lang="en-US" sz="4000" dirty="0" smtClean="0">
                <a:solidFill>
                  <a:srgbClr val="C00000"/>
                </a:solidFill>
              </a:rPr>
            </a:br>
            <a:r>
              <a:rPr lang="en-US" sz="4000" dirty="0" smtClean="0"/>
              <a:t>1-How did you do in your exams?</a:t>
            </a:r>
            <a:br>
              <a:rPr lang="en-US" sz="4000" dirty="0" smtClean="0"/>
            </a:br>
            <a:r>
              <a:rPr lang="en-US" sz="4000" dirty="0" smtClean="0"/>
              <a:t>2-I made a complete mess of the exam.</a:t>
            </a:r>
            <a:br>
              <a:rPr lang="en-US" sz="4000" dirty="0" smtClean="0"/>
            </a:br>
            <a:r>
              <a:rPr lang="en-US" sz="4000" dirty="0" smtClean="0"/>
              <a:t>3-He passed the exam with flying colors.</a:t>
            </a:r>
            <a:br>
              <a:rPr lang="en-US" sz="4000" dirty="0" smtClean="0"/>
            </a:br>
            <a:r>
              <a:rPr lang="en-US" sz="4000" dirty="0" smtClean="0"/>
              <a:t>4-It was a really stiff exam.</a:t>
            </a:r>
            <a:br>
              <a:rPr lang="en-US" sz="4000" dirty="0" smtClean="0"/>
            </a:br>
            <a:r>
              <a:rPr lang="en-US" sz="4000" dirty="0" smtClean="0">
                <a:solidFill>
                  <a:srgbClr val="002060"/>
                </a:solidFill>
              </a:rPr>
              <a:t>A</a:t>
            </a:r>
            <a:r>
              <a:rPr lang="en-US" sz="4000" dirty="0" smtClean="0"/>
              <a:t>-</a:t>
            </a:r>
            <a:r>
              <a:rPr lang="en-US" sz="4000" dirty="0" smtClean="0">
                <a:solidFill>
                  <a:srgbClr val="002060"/>
                </a:solidFill>
              </a:rPr>
              <a:t>I think he got nearly 100%.</a:t>
            </a:r>
            <a:br>
              <a:rPr lang="en-US" sz="4000" dirty="0" smtClean="0">
                <a:solidFill>
                  <a:srgbClr val="002060"/>
                </a:solidFill>
              </a:rPr>
            </a:br>
            <a:r>
              <a:rPr lang="en-US" sz="4000" dirty="0" smtClean="0">
                <a:solidFill>
                  <a:srgbClr val="002060"/>
                </a:solidFill>
              </a:rPr>
              <a:t>B-I don’t think many of us will pass.</a:t>
            </a:r>
            <a:br>
              <a:rPr lang="en-US" sz="4000" dirty="0" smtClean="0">
                <a:solidFill>
                  <a:srgbClr val="002060"/>
                </a:solidFill>
              </a:rPr>
            </a:br>
            <a:r>
              <a:rPr lang="en-US" sz="4000" dirty="0" smtClean="0">
                <a:solidFill>
                  <a:srgbClr val="002060"/>
                </a:solidFill>
              </a:rPr>
              <a:t>C-I mucked the whole thing up.</a:t>
            </a:r>
            <a:br>
              <a:rPr lang="en-US" sz="4000" dirty="0" smtClean="0">
                <a:solidFill>
                  <a:srgbClr val="002060"/>
                </a:solidFill>
              </a:rPr>
            </a:br>
            <a:r>
              <a:rPr lang="en-US" sz="4000" dirty="0" smtClean="0">
                <a:solidFill>
                  <a:srgbClr val="002060"/>
                </a:solidFill>
              </a:rPr>
              <a:t>D-Badly. I failed three of them.</a:t>
            </a:r>
            <a:endParaRPr lang="en-US" sz="4000" dirty="0"/>
          </a:p>
        </p:txBody>
      </p:sp>
    </p:spTree>
    <p:extLst>
      <p:ext uri="{BB962C8B-B14F-4D97-AF65-F5344CB8AC3E}">
        <p14:creationId xmlns:p14="http://schemas.microsoft.com/office/powerpoint/2010/main" val="128203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355"/>
          </a:xfrm>
        </p:spPr>
        <p:txBody>
          <a:bodyPr/>
          <a:lstStyle/>
          <a:p>
            <a:r>
              <a:rPr lang="en-US" dirty="0"/>
              <a:t>1-How did you do in your exams</a:t>
            </a:r>
            <a:r>
              <a:rPr lang="en-US" dirty="0" smtClean="0"/>
              <a:t>? </a:t>
            </a:r>
            <a:r>
              <a:rPr lang="en-US" dirty="0" smtClean="0">
                <a:solidFill>
                  <a:srgbClr val="FF0000"/>
                </a:solidFill>
              </a:rPr>
              <a:t>D</a:t>
            </a:r>
            <a:r>
              <a:rPr lang="en-US" dirty="0"/>
              <a:t/>
            </a:r>
            <a:br>
              <a:rPr lang="en-US" dirty="0"/>
            </a:br>
            <a:r>
              <a:rPr lang="en-US" dirty="0"/>
              <a:t>2-I made a complete mess of the exam</a:t>
            </a:r>
            <a:r>
              <a:rPr lang="en-US" dirty="0" smtClean="0"/>
              <a:t>. </a:t>
            </a:r>
            <a:r>
              <a:rPr lang="en-US" dirty="0" smtClean="0">
                <a:solidFill>
                  <a:srgbClr val="FF0000"/>
                </a:solidFill>
              </a:rPr>
              <a:t>C</a:t>
            </a:r>
            <a:r>
              <a:rPr lang="en-US" dirty="0"/>
              <a:t/>
            </a:r>
            <a:br>
              <a:rPr lang="en-US" dirty="0"/>
            </a:br>
            <a:r>
              <a:rPr lang="en-US" dirty="0"/>
              <a:t>3-He passed the exam with flying colors</a:t>
            </a:r>
            <a:r>
              <a:rPr lang="en-US" dirty="0" smtClean="0"/>
              <a:t>. </a:t>
            </a:r>
            <a:r>
              <a:rPr lang="en-US" dirty="0" smtClean="0">
                <a:solidFill>
                  <a:srgbClr val="FF0000"/>
                </a:solidFill>
              </a:rPr>
              <a:t>A</a:t>
            </a:r>
            <a:r>
              <a:rPr lang="en-US" dirty="0"/>
              <a:t/>
            </a:r>
            <a:br>
              <a:rPr lang="en-US" dirty="0"/>
            </a:br>
            <a:r>
              <a:rPr lang="en-US" dirty="0"/>
              <a:t>4-It was a really stiff exam</a:t>
            </a:r>
            <a:r>
              <a:rPr lang="en-US" dirty="0" smtClean="0"/>
              <a:t>. </a:t>
            </a:r>
            <a:r>
              <a:rPr lang="en-US" dirty="0" smtClean="0">
                <a:solidFill>
                  <a:srgbClr val="FF0000"/>
                </a:solidFill>
              </a:rPr>
              <a:t>B</a:t>
            </a:r>
            <a:r>
              <a:rPr lang="en-US" dirty="0"/>
              <a:t/>
            </a:r>
            <a:br>
              <a:rPr lang="en-US" dirty="0"/>
            </a:br>
            <a:r>
              <a:rPr lang="en-US" dirty="0">
                <a:solidFill>
                  <a:srgbClr val="002060"/>
                </a:solidFill>
              </a:rPr>
              <a:t>A</a:t>
            </a:r>
            <a:r>
              <a:rPr lang="en-US" dirty="0"/>
              <a:t>-</a:t>
            </a:r>
            <a:r>
              <a:rPr lang="en-US" dirty="0">
                <a:solidFill>
                  <a:srgbClr val="002060"/>
                </a:solidFill>
              </a:rPr>
              <a:t>I think he got nearly 100%.</a:t>
            </a:r>
            <a:br>
              <a:rPr lang="en-US" dirty="0">
                <a:solidFill>
                  <a:srgbClr val="002060"/>
                </a:solidFill>
              </a:rPr>
            </a:br>
            <a:r>
              <a:rPr lang="en-US" dirty="0">
                <a:solidFill>
                  <a:srgbClr val="002060"/>
                </a:solidFill>
              </a:rPr>
              <a:t>B-I don’t think many of us will pass.</a:t>
            </a:r>
            <a:br>
              <a:rPr lang="en-US" dirty="0">
                <a:solidFill>
                  <a:srgbClr val="002060"/>
                </a:solidFill>
              </a:rPr>
            </a:br>
            <a:r>
              <a:rPr lang="en-US" dirty="0">
                <a:solidFill>
                  <a:srgbClr val="002060"/>
                </a:solidFill>
              </a:rPr>
              <a:t>C-I mucked the whole thing up.</a:t>
            </a:r>
            <a:br>
              <a:rPr lang="en-US" dirty="0">
                <a:solidFill>
                  <a:srgbClr val="002060"/>
                </a:solidFill>
              </a:rPr>
            </a:br>
            <a:r>
              <a:rPr lang="en-US" dirty="0">
                <a:solidFill>
                  <a:srgbClr val="002060"/>
                </a:solidFill>
              </a:rPr>
              <a:t>D-Badly. I failed three of them.</a:t>
            </a:r>
            <a:endParaRPr lang="en-US" dirty="0"/>
          </a:p>
        </p:txBody>
      </p:sp>
    </p:spTree>
    <p:extLst>
      <p:ext uri="{BB962C8B-B14F-4D97-AF65-F5344CB8AC3E}">
        <p14:creationId xmlns:p14="http://schemas.microsoft.com/office/powerpoint/2010/main" val="1147539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249</Words>
  <Application>Microsoft Office PowerPoint</Application>
  <PresentationFormat>Widescreen</PresentationFormat>
  <Paragraphs>25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Exam </vt:lpstr>
      <vt:lpstr>How did your last exam go? Did you cheat? Why? What was your mark?</vt:lpstr>
      <vt:lpstr>1-I spent the whole weekend …………….for my final exams. I didn’t go out once. 2-Do we have to …………..an exam at the end of the course? 3-She’s exceptionally bright and she………………… all her exams easily. 4-I almost failed the exam. I just managed to ……………..through with 51%. 5-I don’t know what grade I got because the teacher hasn’t …………………our exam yet.</vt:lpstr>
      <vt:lpstr>1-I spent the whole weekend revising for my final exams. I didn’t go out once. 2-Do we have to sit an exam at the end of the course? 3-She’s exceptionally bright and she passed all her exams easily. 4-I almost failed the exam. I just managed to scrape through with 51%. 5-I don’t know what grade I got because the teacher hasn’t marked our exam yet.</vt:lpstr>
      <vt:lpstr>revising for an exam sit an exam pass an exam scrape through sth mark an exam </vt:lpstr>
      <vt:lpstr>When was the last time you scraped through one exam? How did it go?  When do you normally revise for your exams?  Do you feel stressed out while sitting an exam? How do you manage it?</vt:lpstr>
      <vt:lpstr>What do you think of these sentences?  I think he got nearly 100%. I don’t think many of us will pass. I mucked the whole thing up. Badly. I failed three of them.</vt:lpstr>
      <vt:lpstr>Match the sentences! 1-How did you do in your exams? 2-I made a complete mess of the exam. 3-He passed the exam with flying colors. 4-It was a really stiff exam. A-I think he got nearly 100%. B-I don’t think many of us will pass. C-I mucked the whole thing up. D-Badly. I failed three of them.</vt:lpstr>
      <vt:lpstr>1-How did you do in your exams? D 2-I made a complete mess of the exam. C 3-He passed the exam with flying colors. A 4-It was a really stiff exam. B A-I think he got nearly 100%. B-I don’t think many of us will pass. C-I mucked the whole thing up. D-Badly. I failed three of them.</vt:lpstr>
      <vt:lpstr>PowerPoint Presentation</vt:lpstr>
      <vt:lpstr>PowerPoint Presentation</vt:lpstr>
      <vt:lpstr>1 The examiner/invigilator watches students during the exam. 2 What's the best way to achieve relief/success in the exam? 3 If you want to succeed/cheat, you should study hard. 4 A positive attitude/candidate will help you be more successful. 5 Students should communicate/follow the instructions they hear. 6 If you cheat, you will be disqualified/relieved.</vt:lpstr>
      <vt:lpstr>Do you normally cheat when you sit an exam? Why? Have you ever caught red-handed cheating?  What kind of proctors do you hate? What kind do you love? Why?  Have you ever been disqualified? Why? </vt:lpstr>
      <vt:lpstr>If you were a proctor, how would you behave? Would you let candidates cheat?  Do you think it is a good idea to let people copy what you have written on your paper? Why?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dc:title>
  <dc:creator>javan</dc:creator>
  <cp:lastModifiedBy>Houman Mohebi</cp:lastModifiedBy>
  <cp:revision>12</cp:revision>
  <dcterms:created xsi:type="dcterms:W3CDTF">2019-08-26T10:11:33Z</dcterms:created>
  <dcterms:modified xsi:type="dcterms:W3CDTF">2019-10-08T06:13:28Z</dcterms:modified>
</cp:coreProperties>
</file>